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PT Sans Narrow"/>
      <p:regular r:id="rId31"/>
      <p:bold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TSansNarrow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OpenSans-regular.fntdata"/><Relationship Id="rId10" Type="http://schemas.openxmlformats.org/officeDocument/2006/relationships/slide" Target="slides/slide5.xml"/><Relationship Id="rId32" Type="http://schemas.openxmlformats.org/officeDocument/2006/relationships/font" Target="fonts/PTSansNarrow-bold.fntdata"/><Relationship Id="rId13" Type="http://schemas.openxmlformats.org/officeDocument/2006/relationships/slide" Target="slides/slide8.xml"/><Relationship Id="rId35" Type="http://schemas.openxmlformats.org/officeDocument/2006/relationships/font" Target="fonts/OpenSans-italic.fntdata"/><Relationship Id="rId12" Type="http://schemas.openxmlformats.org/officeDocument/2006/relationships/slide" Target="slides/slide7.xml"/><Relationship Id="rId34" Type="http://schemas.openxmlformats.org/officeDocument/2006/relationships/font" Target="fonts/OpenSans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9e470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bfc46ea5c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bfc46ea5c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40e56c01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40e56c01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c40e56c01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c40e56c01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40e56c01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40e56c01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bfc46ea5c0_0_1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bfc46ea5c0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bfc46ea5e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bfc46ea5e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c40e56c01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c40e56c01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bfc46ea5c0_0_16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bfc46ea5c0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bfc46ea5e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bfc46ea5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c6f9e470d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c6f9e470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fc46ea5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fc46ea5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bfc46ea5c0_0_20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bfc46ea5c0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c6f9e470d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c6f9e470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c6f9e470d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c6f9e470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c6f9e470d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c6f9e470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c6f9e470d_0_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c6f9e470d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c6f9e470d_0_1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c6f9e470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9e470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9e47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fc46ea5c0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bfc46ea5c0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40e56c01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40e56c01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40e56c01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40e56c01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40e56c01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40e56c01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40e56c01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40e56c01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fc46ea5c0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bfc46ea5c0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 Neuronales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 series Temporales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y otras aplicaciones</a:t>
            </a:r>
            <a:endParaRPr sz="160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241100" y="3596970"/>
            <a:ext cx="2662800" cy="4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Federico Poncio</a:t>
            </a:r>
            <a:endParaRPr sz="1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311700" y="149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Capas convolucionales</a:t>
            </a:r>
            <a:endParaRPr/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311700" y="814375"/>
            <a:ext cx="8333100" cy="40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 convoluciones se emplean en </a:t>
            </a:r>
            <a:r>
              <a:rPr i="1" lang="en"/>
              <a:t>capas</a:t>
            </a:r>
            <a:r>
              <a:rPr lang="en"/>
              <a:t>. Esto es, se entrenan varios filtros al mismo tiempo, donde cada uno va a ir encontrando patrones distintos y resultar en distintas señales convolucionadas.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Nociones relevantes: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Max Pooling: Una vez que se obtiene la señal filtrada, puede pasarse un nuevo filtro, que también tiene su tamaño y su stride, que toma el máximo del área que puede ver:</a:t>
            </a:r>
            <a:br>
              <a:rPr lang="en"/>
            </a:br>
            <a:endParaRPr/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5525" y="2936375"/>
            <a:ext cx="3839274" cy="160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800" y="2936375"/>
            <a:ext cx="3783425" cy="19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11700" y="149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Capas convolucionales</a:t>
            </a:r>
            <a:endParaRPr/>
          </a:p>
        </p:txBody>
      </p:sp>
      <p:sp>
        <p:nvSpPr>
          <p:cNvPr id="146" name="Google Shape;146;p23"/>
          <p:cNvSpPr txBox="1"/>
          <p:nvPr>
            <p:ph idx="1" type="body"/>
          </p:nvPr>
        </p:nvSpPr>
        <p:spPr>
          <a:xfrm>
            <a:off x="311700" y="814375"/>
            <a:ext cx="8333100" cy="40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 convoluciones se emplean en </a:t>
            </a:r>
            <a:r>
              <a:rPr i="1" lang="en"/>
              <a:t>capas</a:t>
            </a:r>
            <a:r>
              <a:rPr lang="en"/>
              <a:t>. Esto es, se entrenan varios filtros al mismo tiempo, donde cada uno va a ir encontrando patrones distintos y resultar en distintas señales convolucionadas.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Nociones relevantes: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Flatten: Al tener los filtros, generalmente pasados por una capa de max pooling, el </a:t>
            </a:r>
            <a:r>
              <a:rPr i="1" lang="en"/>
              <a:t>flatten</a:t>
            </a:r>
            <a:r>
              <a:rPr lang="en"/>
              <a:t> lo que hace es convertir a todos los distintos canales en un mismo </a:t>
            </a:r>
            <a:r>
              <a:rPr i="1" lang="en"/>
              <a:t>array</a:t>
            </a:r>
            <a:r>
              <a:rPr lang="en"/>
              <a:t> largo. Es especialmente útil porque después este array va a ser input de una red densa.</a:t>
            </a:r>
            <a:br>
              <a:rPr lang="en"/>
            </a:br>
            <a:endParaRPr/>
          </a:p>
        </p:txBody>
      </p:sp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4650" y="3049950"/>
            <a:ext cx="4087200" cy="195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 convolucionales - Ejemplo 1D</a:t>
            </a:r>
            <a:endParaRPr/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063" y="1209250"/>
            <a:ext cx="7687875" cy="368627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 </a:t>
            </a:r>
            <a:r>
              <a:rPr lang="en"/>
              <a:t>convolucionales - Ejemplo 2D</a:t>
            </a:r>
            <a:endParaRPr/>
          </a:p>
        </p:txBody>
      </p:sp>
      <p:pic>
        <p:nvPicPr>
          <p:cNvPr id="161" name="Google Shape;1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7775"/>
            <a:ext cx="8839199" cy="271975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 / Test Split</a:t>
            </a:r>
            <a:endParaRPr/>
          </a:p>
        </p:txBody>
      </p:sp>
      <p:grpSp>
        <p:nvGrpSpPr>
          <p:cNvPr id="168" name="Google Shape;168;p26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169" name="Google Shape;169;p26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" name="Google Shape;171;p26"/>
          <p:cNvSpPr txBox="1"/>
          <p:nvPr>
            <p:ph idx="4294967295" type="body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¿Para qué sirve?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2" name="Google Shape;172;p26"/>
          <p:cNvSpPr txBox="1"/>
          <p:nvPr>
            <p:ph idx="4294967295" type="body"/>
          </p:nvPr>
        </p:nvSpPr>
        <p:spPr>
          <a:xfrm>
            <a:off x="508325" y="1850300"/>
            <a:ext cx="2478600" cy="28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El Split es absolutamente necesario para replicar cómo va a clasificar un modelo instancias nunca antes vistas.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Se entrena sobre train, y no se toca Test hasta el final.</a:t>
            </a:r>
            <a:endParaRPr sz="1600"/>
          </a:p>
        </p:txBody>
      </p:sp>
      <p:grpSp>
        <p:nvGrpSpPr>
          <p:cNvPr id="173" name="Google Shape;173;p26"/>
          <p:cNvGrpSpPr/>
          <p:nvPr/>
        </p:nvGrpSpPr>
        <p:grpSpPr>
          <a:xfrm>
            <a:off x="3320491" y="1304875"/>
            <a:ext cx="5315807" cy="3416400"/>
            <a:chOff x="3320450" y="1304875"/>
            <a:chExt cx="2632500" cy="3416400"/>
          </a:xfrm>
        </p:grpSpPr>
        <p:sp>
          <p:nvSpPr>
            <p:cNvPr id="174" name="Google Shape;174;p26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" name="Google Shape;176;p26"/>
          <p:cNvSpPr txBox="1"/>
          <p:nvPr>
            <p:ph idx="4294967295" type="body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¿Cómo hacerlo?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7" name="Google Shape;177;p26"/>
          <p:cNvSpPr txBox="1"/>
          <p:nvPr>
            <p:ph idx="4294967295" type="body"/>
          </p:nvPr>
        </p:nvSpPr>
        <p:spPr>
          <a:xfrm>
            <a:off x="3396775" y="1850300"/>
            <a:ext cx="51264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Hay dos grandes formas de hacer el split, que en general dividen en 70/30 u 80/20 a los datos en Train/Test, respectivamente.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La primera es OOS o </a:t>
            </a:r>
            <a:r>
              <a:rPr i="1" lang="en" sz="1600"/>
              <a:t>Out Of Sample</a:t>
            </a:r>
            <a:r>
              <a:rPr lang="en" sz="1600"/>
              <a:t>, que se utiliza para datos cross seccionales. El muestreo es aleatorio de casos. Para datos temporales, se utiliza un split OOT o </a:t>
            </a:r>
            <a:r>
              <a:rPr i="1" lang="en" sz="1600"/>
              <a:t>Out Of Time</a:t>
            </a:r>
            <a:r>
              <a:rPr lang="en" sz="1600"/>
              <a:t>, donde se elige una fecha límite, y luego de ésta se considera que comienza el conjunto de Test.</a:t>
            </a:r>
            <a:endParaRPr sz="1600"/>
          </a:p>
        </p:txBody>
      </p:sp>
      <p:sp>
        <p:nvSpPr>
          <p:cNvPr id="178" name="Google Shape;17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311700" y="245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 - Fold Cross Validation y entrenamiento con Validación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11700" y="1014175"/>
            <a:ext cx="3076800" cy="3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Dependiendo de la forma de entrenar del modelo, puede requerirse o no una segunda división, ahora del conjunto de Entrenamiento, que genere un conjunto de “Validación”, y otro de “Train”.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O, en su defecto, puede utilizarse el llamado K - Fold Cross Validation, donde K=5 generalmente.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Keras incluye una opción de entrenar las redes con un conjunto de validación que separa automáticamente.</a:t>
            </a:r>
            <a:endParaRPr/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8313" y="3030725"/>
            <a:ext cx="4298803" cy="167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5950" y="1014175"/>
            <a:ext cx="2983531" cy="1676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311700" y="245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 - Fold Cross Validation y entrenamiento con Validación</a:t>
            </a:r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311700" y="1014175"/>
            <a:ext cx="8298600" cy="13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 series Temporales, el KFCV toma la forma de un </a:t>
            </a:r>
            <a:r>
              <a:rPr i="1" lang="en"/>
              <a:t>rolling cross validation</a:t>
            </a:r>
            <a:r>
              <a:rPr lang="en"/>
              <a:t>, donde se van utilizando los primeros </a:t>
            </a:r>
            <a:r>
              <a:rPr i="1" lang="en"/>
              <a:t>k</a:t>
            </a:r>
            <a:r>
              <a:rPr lang="en"/>
              <a:t> folds para predecir los valores en </a:t>
            </a:r>
            <a:r>
              <a:rPr i="1" lang="en"/>
              <a:t>k+1</a:t>
            </a:r>
            <a:r>
              <a:rPr lang="en"/>
              <a:t>, y así sucesivamente.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Esto es necesario para no corromper la dependencia temporal de la serie.</a:t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313" y="2272425"/>
            <a:ext cx="5221366" cy="244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311700" y="2799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Evaluación de modelos</a:t>
            </a:r>
            <a:endParaRPr/>
          </a:p>
        </p:txBody>
      </p:sp>
      <p:grpSp>
        <p:nvGrpSpPr>
          <p:cNvPr id="201" name="Google Shape;201;p29"/>
          <p:cNvGrpSpPr/>
          <p:nvPr/>
        </p:nvGrpSpPr>
        <p:grpSpPr>
          <a:xfrm>
            <a:off x="371778" y="1052944"/>
            <a:ext cx="8400467" cy="3873514"/>
            <a:chOff x="431925" y="1304875"/>
            <a:chExt cx="2628925" cy="3416400"/>
          </a:xfrm>
        </p:grpSpPr>
        <p:sp>
          <p:nvSpPr>
            <p:cNvPr id="202" name="Google Shape;202;p29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9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29"/>
          <p:cNvSpPr txBox="1"/>
          <p:nvPr>
            <p:ph idx="4294967295" type="body"/>
          </p:nvPr>
        </p:nvSpPr>
        <p:spPr>
          <a:xfrm>
            <a:off x="419525" y="1052900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¿Cómo se evalúan?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5" name="Google Shape;205;p29"/>
          <p:cNvSpPr txBox="1"/>
          <p:nvPr>
            <p:ph idx="4294967295" type="body"/>
          </p:nvPr>
        </p:nvSpPr>
        <p:spPr>
          <a:xfrm>
            <a:off x="473575" y="1737350"/>
            <a:ext cx="81627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Para las redes se mantienen las métricas estándar de </a:t>
            </a:r>
            <a:r>
              <a:rPr i="1" lang="en" sz="1600"/>
              <a:t>accuracy, precision, recall, MSE, MAE</a:t>
            </a:r>
            <a:r>
              <a:rPr lang="en" sz="1600"/>
              <a:t>, etc. </a:t>
            </a:r>
            <a:endParaRPr sz="1600"/>
          </a:p>
        </p:txBody>
      </p:sp>
      <p:pic>
        <p:nvPicPr>
          <p:cNvPr id="206" name="Google Shape;206;p29"/>
          <p:cNvPicPr preferRelativeResize="0"/>
          <p:nvPr/>
        </p:nvPicPr>
        <p:blipFill rotWithShape="1">
          <a:blip r:embed="rId3">
            <a:alphaModFix/>
          </a:blip>
          <a:srcRect b="0" l="0" r="30838" t="0"/>
          <a:stretch/>
        </p:blipFill>
        <p:spPr>
          <a:xfrm>
            <a:off x="2187550" y="2386200"/>
            <a:ext cx="4734749" cy="2365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Evaluación de modelos - Cuidados con series</a:t>
            </a:r>
            <a:endParaRPr/>
          </a:p>
        </p:txBody>
      </p:sp>
      <p:grpSp>
        <p:nvGrpSpPr>
          <p:cNvPr id="213" name="Google Shape;213;p30"/>
          <p:cNvGrpSpPr/>
          <p:nvPr/>
        </p:nvGrpSpPr>
        <p:grpSpPr>
          <a:xfrm>
            <a:off x="371778" y="1304822"/>
            <a:ext cx="8400467" cy="3586537"/>
            <a:chOff x="431925" y="1304875"/>
            <a:chExt cx="2628925" cy="3416400"/>
          </a:xfrm>
        </p:grpSpPr>
        <p:sp>
          <p:nvSpPr>
            <p:cNvPr id="214" name="Google Shape;214;p30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0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" name="Google Shape;216;p30"/>
          <p:cNvSpPr txBox="1"/>
          <p:nvPr>
            <p:ph idx="4294967295" type="body"/>
          </p:nvPr>
        </p:nvSpPr>
        <p:spPr>
          <a:xfrm>
            <a:off x="506425" y="1304875"/>
            <a:ext cx="49152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73">
                <a:solidFill>
                  <a:schemeClr val="lt1"/>
                </a:solidFill>
              </a:rPr>
              <a:t>¿Qué hay que tener en cuenta al evaluar ST?</a:t>
            </a:r>
            <a:endParaRPr sz="3273">
              <a:solidFill>
                <a:schemeClr val="lt1"/>
              </a:solidFill>
            </a:endParaRPr>
          </a:p>
        </p:txBody>
      </p:sp>
      <p:sp>
        <p:nvSpPr>
          <p:cNvPr id="217" name="Google Shape;217;p30"/>
          <p:cNvSpPr txBox="1"/>
          <p:nvPr>
            <p:ph idx="4294967295" type="body"/>
          </p:nvPr>
        </p:nvSpPr>
        <p:spPr>
          <a:xfrm>
            <a:off x="508325" y="1850300"/>
            <a:ext cx="8093100" cy="29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Siempre, siempre tener en cuenta de quitarle la tendencia a las series temporales antes de dárselas a una Red. A grandes rasgos hay dos posibilidades: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La primera sería que aprenda la red a quitársela, pero esto ocuparía el poder de la red en hacerlo.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La segunda sería que la red aprenda a predecir aprovechando la tendencia, y luego prediga mal en set de Test.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 no haber una tendencia o estacionalidad aparente, no hay problema en dársela a la red, pero procedimientos como el KFCV van a ser importantes.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Como siempre, las series con tendencia tienden a inflar las métricas de entrenamiento como el R2, o el Accuracy.</a:t>
            </a:r>
            <a:endParaRPr sz="1600"/>
          </a:p>
        </p:txBody>
      </p:sp>
      <p:sp>
        <p:nvSpPr>
          <p:cNvPr id="218" name="Google Shape;21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>
            <p:ph type="title"/>
          </p:nvPr>
        </p:nvSpPr>
        <p:spPr>
          <a:xfrm>
            <a:off x="1839000" y="224000"/>
            <a:ext cx="54660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Modelos combinados</a:t>
            </a:r>
            <a:endParaRPr sz="3400"/>
          </a:p>
        </p:txBody>
      </p:sp>
      <p:sp>
        <p:nvSpPr>
          <p:cNvPr id="224" name="Google Shape;224;p31"/>
          <p:cNvSpPr txBox="1"/>
          <p:nvPr>
            <p:ph idx="4294967295" type="body"/>
          </p:nvPr>
        </p:nvSpPr>
        <p:spPr>
          <a:xfrm>
            <a:off x="311700" y="860000"/>
            <a:ext cx="8211600" cy="8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Los modelos convolucionales y las capas densas pueden combinarse también de forma no secuencial. No hay límite para las posibilidades. </a:t>
            </a:r>
            <a:endParaRPr/>
          </a:p>
        </p:txBody>
      </p:sp>
      <p:pic>
        <p:nvPicPr>
          <p:cNvPr id="225" name="Google Shape;2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350" y="1722500"/>
            <a:ext cx="3131859" cy="31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4834" y="1722500"/>
            <a:ext cx="4582432" cy="311620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Programa de hoy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Redes Neuronales Convolucionales - Motivación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Convolución en 2D y 1D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Metodología de trabajo en datos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Tratamiento de series temporales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FFNN en series temporales</a:t>
            </a:r>
            <a:endParaRPr/>
          </a:p>
        </p:txBody>
      </p:sp>
      <p:sp>
        <p:nvSpPr>
          <p:cNvPr id="233" name="Google Shape;233;p32"/>
          <p:cNvSpPr txBox="1"/>
          <p:nvPr>
            <p:ph idx="4294967295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lags en input y future outputs.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nn</a:t>
            </a:r>
            <a:endParaRPr/>
          </a:p>
        </p:txBody>
      </p:sp>
      <p:sp>
        <p:nvSpPr>
          <p:cNvPr id="240" name="Google Shape;240;p33"/>
          <p:cNvSpPr/>
          <p:nvPr/>
        </p:nvSpPr>
        <p:spPr>
          <a:xfrm>
            <a:off x="432350" y="1304875"/>
            <a:ext cx="2469300" cy="607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3"/>
          <p:cNvSpPr txBox="1"/>
          <p:nvPr>
            <p:ph idx="4294967295" type="body"/>
          </p:nvPr>
        </p:nvSpPr>
        <p:spPr>
          <a:xfrm>
            <a:off x="432350" y="14515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¿Qué aporta?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2" name="Google Shape;242;p33"/>
          <p:cNvSpPr txBox="1"/>
          <p:nvPr>
            <p:ph idx="4294967295" type="body"/>
          </p:nvPr>
        </p:nvSpPr>
        <p:spPr>
          <a:xfrm>
            <a:off x="432350" y="2070575"/>
            <a:ext cx="24717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Expand audience</a:t>
            </a:r>
            <a:endParaRPr b="1" sz="16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600"/>
              <a:t>Lorem ipsum dolor sit amet, consectetur adipiscing elit, sed do eiusmod tempor incididunt ut labore et dolore magna aliqua. </a:t>
            </a:r>
            <a:endParaRPr sz="1600"/>
          </a:p>
        </p:txBody>
      </p:sp>
      <p:sp>
        <p:nvSpPr>
          <p:cNvPr id="243" name="Google Shape;243;p33"/>
          <p:cNvSpPr/>
          <p:nvPr/>
        </p:nvSpPr>
        <p:spPr>
          <a:xfrm>
            <a:off x="3044777" y="1304875"/>
            <a:ext cx="2760600" cy="6078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3"/>
          <p:cNvSpPr txBox="1"/>
          <p:nvPr>
            <p:ph idx="4294967295" type="body"/>
          </p:nvPr>
        </p:nvSpPr>
        <p:spPr>
          <a:xfrm>
            <a:off x="3336150" y="14515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Challenge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5" name="Google Shape;245;p33"/>
          <p:cNvSpPr txBox="1"/>
          <p:nvPr>
            <p:ph idx="4294967295" type="body"/>
          </p:nvPr>
        </p:nvSpPr>
        <p:spPr>
          <a:xfrm>
            <a:off x="3336146" y="2070575"/>
            <a:ext cx="24717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Up 30-day actives</a:t>
            </a:r>
            <a:endParaRPr b="1" sz="16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/>
              <a:t>Ut enim ad minim veniam, quis nostrud exercitation</a:t>
            </a:r>
            <a:endParaRPr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Duis aute irure dolor in reprehenderit in voluptate velit </a:t>
            </a:r>
            <a:endParaRPr sz="1600"/>
          </a:p>
        </p:txBody>
      </p:sp>
      <p:sp>
        <p:nvSpPr>
          <p:cNvPr id="246" name="Google Shape;246;p33"/>
          <p:cNvSpPr/>
          <p:nvPr/>
        </p:nvSpPr>
        <p:spPr>
          <a:xfrm>
            <a:off x="5948502" y="1304875"/>
            <a:ext cx="2760600" cy="6078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3"/>
          <p:cNvSpPr txBox="1"/>
          <p:nvPr>
            <p:ph idx="4294967295" type="body"/>
          </p:nvPr>
        </p:nvSpPr>
        <p:spPr>
          <a:xfrm>
            <a:off x="6254233" y="14515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Challenge 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8" name="Google Shape;248;p33"/>
          <p:cNvSpPr txBox="1"/>
          <p:nvPr>
            <p:ph idx="4294967295" type="body"/>
          </p:nvPr>
        </p:nvSpPr>
        <p:spPr>
          <a:xfrm>
            <a:off x="6254226" y="2070575"/>
            <a:ext cx="24717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Increase conversion</a:t>
            </a:r>
            <a:endParaRPr b="1" sz="16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600"/>
              <a:t>Excepteur sint occaecat cupidatat non proident, sunt in culpa qui officia deserunt mollit anim id est laborum.</a:t>
            </a:r>
            <a:endParaRPr sz="1600"/>
          </a:p>
        </p:txBody>
      </p:sp>
      <p:sp>
        <p:nvSpPr>
          <p:cNvPr id="249" name="Google Shape;24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4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55" name="Google Shape;255;p34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premium subscribers</a:t>
            </a:r>
            <a:endParaRPr/>
          </a:p>
        </p:txBody>
      </p:sp>
      <p:sp>
        <p:nvSpPr>
          <p:cNvPr id="256" name="Google Shape;256;p3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Lorem ipsum dolor sit amet, consectetur adipiscing elit, sed do eiusmod tempor incididunt ut labore et dolore magna aliqua.</a:t>
            </a:r>
            <a:endParaRPr/>
          </a:p>
        </p:txBody>
      </p:sp>
      <p:sp>
        <p:nvSpPr>
          <p:cNvPr id="257" name="Google Shape;25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Background pointer shape in timeline graphic" id="262" name="Google Shape;262;p35"/>
          <p:cNvSpPr/>
          <p:nvPr/>
        </p:nvSpPr>
        <p:spPr>
          <a:xfrm>
            <a:off x="340934" y="2199000"/>
            <a:ext cx="1872300" cy="7455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5"/>
          <p:cNvSpPr txBox="1"/>
          <p:nvPr>
            <p:ph idx="4294967295" type="body"/>
          </p:nvPr>
        </p:nvSpPr>
        <p:spPr>
          <a:xfrm>
            <a:off x="340923" y="2336550"/>
            <a:ext cx="14556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09.05.XX</a:t>
            </a:r>
            <a:endParaRPr sz="1600">
              <a:solidFill>
                <a:schemeClr val="lt1"/>
              </a:solidFill>
            </a:endParaRPr>
          </a:p>
        </p:txBody>
      </p:sp>
      <p:grpSp>
        <p:nvGrpSpPr>
          <p:cNvPr id="264" name="Google Shape;264;p35"/>
          <p:cNvGrpSpPr/>
          <p:nvPr/>
        </p:nvGrpSpPr>
        <p:grpSpPr>
          <a:xfrm>
            <a:off x="969270" y="1610215"/>
            <a:ext cx="198900" cy="593656"/>
            <a:chOff x="777447" y="1610215"/>
            <a:chExt cx="198900" cy="593656"/>
          </a:xfrm>
        </p:grpSpPr>
        <p:cxnSp>
          <p:nvCxnSpPr>
            <p:cNvPr id="265" name="Google Shape;265;p35"/>
            <p:cNvCxnSpPr/>
            <p:nvPr/>
          </p:nvCxnSpPr>
          <p:spPr>
            <a:xfrm>
              <a:off x="876909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66" name="Google Shape;266;p35"/>
            <p:cNvSpPr/>
            <p:nvPr/>
          </p:nvSpPr>
          <p:spPr>
            <a:xfrm>
              <a:off x="777447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35"/>
          <p:cNvSpPr txBox="1"/>
          <p:nvPr>
            <p:ph idx="4294967295" type="body"/>
          </p:nvPr>
        </p:nvSpPr>
        <p:spPr>
          <a:xfrm>
            <a:off x="318375" y="385667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Lorem ipsum dolor sit amet, consectetur adipiscing elit</a:t>
            </a:r>
            <a:endParaRPr sz="1600"/>
          </a:p>
        </p:txBody>
      </p:sp>
      <p:sp>
        <p:nvSpPr>
          <p:cNvPr descr="Background pointer shape in timeline graphic" id="268" name="Google Shape;268;p35"/>
          <p:cNvSpPr/>
          <p:nvPr/>
        </p:nvSpPr>
        <p:spPr>
          <a:xfrm>
            <a:off x="1817054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5"/>
          <p:cNvSpPr txBox="1"/>
          <p:nvPr>
            <p:ph idx="4294967295" type="body"/>
          </p:nvPr>
        </p:nvSpPr>
        <p:spPr>
          <a:xfrm>
            <a:off x="2126317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09.17.XX</a:t>
            </a:r>
            <a:endParaRPr sz="1600">
              <a:solidFill>
                <a:schemeClr val="lt1"/>
              </a:solidFill>
            </a:endParaRPr>
          </a:p>
        </p:txBody>
      </p:sp>
      <p:grpSp>
        <p:nvGrpSpPr>
          <p:cNvPr id="270" name="Google Shape;270;p35"/>
          <p:cNvGrpSpPr/>
          <p:nvPr/>
        </p:nvGrpSpPr>
        <p:grpSpPr>
          <a:xfrm>
            <a:off x="2684632" y="2938958"/>
            <a:ext cx="198900" cy="593656"/>
            <a:chOff x="2223534" y="2938958"/>
            <a:chExt cx="198900" cy="593656"/>
          </a:xfrm>
        </p:grpSpPr>
        <p:cxnSp>
          <p:nvCxnSpPr>
            <p:cNvPr id="271" name="Google Shape;271;p35"/>
            <p:cNvCxnSpPr/>
            <p:nvPr/>
          </p:nvCxnSpPr>
          <p:spPr>
            <a:xfrm rot="10800000">
              <a:off x="2322997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72" name="Google Shape;272;p35"/>
            <p:cNvSpPr/>
            <p:nvPr/>
          </p:nvSpPr>
          <p:spPr>
            <a:xfrm flipH="1" rot="10800000">
              <a:off x="2223534" y="3333714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35"/>
          <p:cNvSpPr txBox="1"/>
          <p:nvPr>
            <p:ph idx="4294967295" type="body"/>
          </p:nvPr>
        </p:nvSpPr>
        <p:spPr>
          <a:xfrm>
            <a:off x="1244337" y="3757725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Lorem ipsum dolor sit amet, consectetur adipiscing elit</a:t>
            </a:r>
            <a:endParaRPr sz="1600"/>
          </a:p>
        </p:txBody>
      </p:sp>
      <p:sp>
        <p:nvSpPr>
          <p:cNvPr descr="Background pointer shape in timeline graphic" id="274" name="Google Shape;274;p35"/>
          <p:cNvSpPr/>
          <p:nvPr/>
        </p:nvSpPr>
        <p:spPr>
          <a:xfrm>
            <a:off x="347197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5"/>
          <p:cNvSpPr txBox="1"/>
          <p:nvPr>
            <p:ph idx="4294967295" type="body"/>
          </p:nvPr>
        </p:nvSpPr>
        <p:spPr>
          <a:xfrm>
            <a:off x="3767755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10.13.XX</a:t>
            </a:r>
            <a:endParaRPr sz="1600">
              <a:solidFill>
                <a:schemeClr val="lt1"/>
              </a:solidFill>
            </a:endParaRPr>
          </a:p>
        </p:txBody>
      </p:sp>
      <p:grpSp>
        <p:nvGrpSpPr>
          <p:cNvPr id="276" name="Google Shape;276;p35"/>
          <p:cNvGrpSpPr/>
          <p:nvPr/>
        </p:nvGrpSpPr>
        <p:grpSpPr>
          <a:xfrm>
            <a:off x="4319545" y="1610215"/>
            <a:ext cx="198900" cy="593656"/>
            <a:chOff x="3918084" y="1610215"/>
            <a:chExt cx="198900" cy="593656"/>
          </a:xfrm>
        </p:grpSpPr>
        <p:cxnSp>
          <p:nvCxnSpPr>
            <p:cNvPr id="277" name="Google Shape;277;p35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78" name="Google Shape;278;p35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35"/>
          <p:cNvSpPr txBox="1"/>
          <p:nvPr>
            <p:ph idx="4294967295" type="body"/>
          </p:nvPr>
        </p:nvSpPr>
        <p:spPr>
          <a:xfrm>
            <a:off x="3304094" y="385667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Lorem ipsum dolor sit amet, consectetur adipiscing elit</a:t>
            </a:r>
            <a:endParaRPr sz="1600"/>
          </a:p>
        </p:txBody>
      </p:sp>
      <p:sp>
        <p:nvSpPr>
          <p:cNvPr descr="Background pointer shape in timeline graphic" id="280" name="Google Shape;280;p35"/>
          <p:cNvSpPr/>
          <p:nvPr/>
        </p:nvSpPr>
        <p:spPr>
          <a:xfrm>
            <a:off x="512689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5"/>
          <p:cNvSpPr txBox="1"/>
          <p:nvPr>
            <p:ph idx="4294967295" type="body"/>
          </p:nvPr>
        </p:nvSpPr>
        <p:spPr>
          <a:xfrm>
            <a:off x="5416699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10.20.XX</a:t>
            </a:r>
            <a:endParaRPr sz="1600">
              <a:solidFill>
                <a:schemeClr val="lt1"/>
              </a:solidFill>
            </a:endParaRPr>
          </a:p>
        </p:txBody>
      </p:sp>
      <p:grpSp>
        <p:nvGrpSpPr>
          <p:cNvPr id="282" name="Google Shape;282;p35"/>
          <p:cNvGrpSpPr/>
          <p:nvPr/>
        </p:nvGrpSpPr>
        <p:grpSpPr>
          <a:xfrm>
            <a:off x="5973070" y="2938958"/>
            <a:ext cx="198900" cy="593656"/>
            <a:chOff x="5958946" y="2938958"/>
            <a:chExt cx="198900" cy="593656"/>
          </a:xfrm>
        </p:grpSpPr>
        <p:cxnSp>
          <p:nvCxnSpPr>
            <p:cNvPr id="283" name="Google Shape;283;p35"/>
            <p:cNvCxnSpPr/>
            <p:nvPr/>
          </p:nvCxnSpPr>
          <p:spPr>
            <a:xfrm rot="10800000">
              <a:off x="6058409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84" name="Google Shape;284;p35"/>
            <p:cNvSpPr/>
            <p:nvPr/>
          </p:nvSpPr>
          <p:spPr>
            <a:xfrm flipH="1" rot="10800000">
              <a:off x="5958946" y="3333714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5" name="Google Shape;285;p35"/>
          <p:cNvSpPr txBox="1"/>
          <p:nvPr>
            <p:ph idx="4294967295" type="body"/>
          </p:nvPr>
        </p:nvSpPr>
        <p:spPr>
          <a:xfrm>
            <a:off x="5126902" y="3757725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Lorem ipsum dolor sit amet, consectetur adipiscing elit</a:t>
            </a:r>
            <a:endParaRPr sz="1600"/>
          </a:p>
        </p:txBody>
      </p:sp>
      <p:sp>
        <p:nvSpPr>
          <p:cNvPr descr="Background pointer shape in timeline graphic" id="286" name="Google Shape;286;p35"/>
          <p:cNvSpPr/>
          <p:nvPr/>
        </p:nvSpPr>
        <p:spPr>
          <a:xfrm>
            <a:off x="678181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5"/>
          <p:cNvSpPr txBox="1"/>
          <p:nvPr>
            <p:ph idx="4294967295" type="body"/>
          </p:nvPr>
        </p:nvSpPr>
        <p:spPr>
          <a:xfrm>
            <a:off x="7111512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11.01.XX</a:t>
            </a:r>
            <a:endParaRPr sz="1600">
              <a:solidFill>
                <a:schemeClr val="lt1"/>
              </a:solidFill>
            </a:endParaRPr>
          </a:p>
        </p:txBody>
      </p:sp>
      <p:grpSp>
        <p:nvGrpSpPr>
          <p:cNvPr id="288" name="Google Shape;288;p35"/>
          <p:cNvGrpSpPr/>
          <p:nvPr/>
        </p:nvGrpSpPr>
        <p:grpSpPr>
          <a:xfrm>
            <a:off x="7669807" y="1610215"/>
            <a:ext cx="198900" cy="593656"/>
            <a:chOff x="3918084" y="1610215"/>
            <a:chExt cx="198900" cy="593656"/>
          </a:xfrm>
        </p:grpSpPr>
        <p:cxnSp>
          <p:nvCxnSpPr>
            <p:cNvPr id="289" name="Google Shape;289;p35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90" name="Google Shape;290;p35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35"/>
          <p:cNvSpPr txBox="1"/>
          <p:nvPr>
            <p:ph idx="4294967295" type="body"/>
          </p:nvPr>
        </p:nvSpPr>
        <p:spPr>
          <a:xfrm>
            <a:off x="6685979" y="385667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Lorem ipsum dolor sit amet, consectetur adipiscing elit</a:t>
            </a:r>
            <a:endParaRPr sz="1600"/>
          </a:p>
        </p:txBody>
      </p:sp>
      <p:sp>
        <p:nvSpPr>
          <p:cNvPr id="292" name="Google Shape;292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</a:t>
            </a:r>
            <a:endParaRPr/>
          </a:p>
        </p:txBody>
      </p:sp>
      <p:sp>
        <p:nvSpPr>
          <p:cNvPr id="298" name="Google Shape;298;p36"/>
          <p:cNvSpPr/>
          <p:nvPr/>
        </p:nvSpPr>
        <p:spPr>
          <a:xfrm>
            <a:off x="4147063" y="1049105"/>
            <a:ext cx="1449300" cy="697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6"/>
          <p:cNvSpPr/>
          <p:nvPr/>
        </p:nvSpPr>
        <p:spPr>
          <a:xfrm>
            <a:off x="4147075" y="1049112"/>
            <a:ext cx="1449300" cy="30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6"/>
          <p:cNvSpPr txBox="1"/>
          <p:nvPr>
            <p:ph idx="4294967295" type="body"/>
          </p:nvPr>
        </p:nvSpPr>
        <p:spPr>
          <a:xfrm>
            <a:off x="4147075" y="1108350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CEO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1" name="Google Shape;301;p36"/>
          <p:cNvSpPr txBox="1"/>
          <p:nvPr>
            <p:ph idx="4294967295" type="body"/>
          </p:nvPr>
        </p:nvSpPr>
        <p:spPr>
          <a:xfrm>
            <a:off x="4147075" y="1457100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Wendy Writer</a:t>
            </a:r>
            <a:endParaRPr sz="1300">
              <a:solidFill>
                <a:schemeClr val="dk1"/>
              </a:solidFill>
            </a:endParaRPr>
          </a:p>
        </p:txBody>
      </p:sp>
      <p:grpSp>
        <p:nvGrpSpPr>
          <p:cNvPr id="302" name="Google Shape;302;p36"/>
          <p:cNvGrpSpPr/>
          <p:nvPr/>
        </p:nvGrpSpPr>
        <p:grpSpPr>
          <a:xfrm>
            <a:off x="2918113" y="1746605"/>
            <a:ext cx="4160100" cy="531900"/>
            <a:chOff x="2918113" y="1746605"/>
            <a:chExt cx="4160100" cy="531900"/>
          </a:xfrm>
        </p:grpSpPr>
        <p:cxnSp>
          <p:nvCxnSpPr>
            <p:cNvPr id="303" name="Google Shape;303;p36"/>
            <p:cNvCxnSpPr>
              <a:stCxn id="298" idx="2"/>
              <a:endCxn id="304" idx="0"/>
            </p:cNvCxnSpPr>
            <p:nvPr/>
          </p:nvCxnSpPr>
          <p:spPr>
            <a:xfrm rot="5400000">
              <a:off x="3628963" y="1035755"/>
              <a:ext cx="531900" cy="1953600"/>
            </a:xfrm>
            <a:prstGeom prst="bentConnector3">
              <a:avLst>
                <a:gd fmla="val 49999" name="adj1"/>
              </a:avLst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05" name="Google Shape;305;p36"/>
            <p:cNvCxnSpPr>
              <a:stCxn id="298" idx="2"/>
              <a:endCxn id="306" idx="0"/>
            </p:cNvCxnSpPr>
            <p:nvPr/>
          </p:nvCxnSpPr>
          <p:spPr>
            <a:xfrm flipH="1" rot="-5400000">
              <a:off x="5709013" y="909305"/>
              <a:ext cx="531900" cy="2206500"/>
            </a:xfrm>
            <a:prstGeom prst="bentConnector3">
              <a:avLst>
                <a:gd fmla="val 49999" name="adj1"/>
              </a:avLst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07" name="Google Shape;307;p36"/>
          <p:cNvSpPr/>
          <p:nvPr/>
        </p:nvSpPr>
        <p:spPr>
          <a:xfrm>
            <a:off x="2194905" y="2278501"/>
            <a:ext cx="1449300" cy="697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6"/>
          <p:cNvSpPr/>
          <p:nvPr/>
        </p:nvSpPr>
        <p:spPr>
          <a:xfrm>
            <a:off x="2193500" y="2278499"/>
            <a:ext cx="1449300" cy="30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6"/>
          <p:cNvSpPr txBox="1"/>
          <p:nvPr>
            <p:ph idx="4294967295" type="body"/>
          </p:nvPr>
        </p:nvSpPr>
        <p:spPr>
          <a:xfrm>
            <a:off x="2193650" y="2337750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Dir. of Sales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9" name="Google Shape;309;p36"/>
          <p:cNvSpPr txBox="1"/>
          <p:nvPr>
            <p:ph idx="4294967295" type="body"/>
          </p:nvPr>
        </p:nvSpPr>
        <p:spPr>
          <a:xfrm>
            <a:off x="2193638" y="2686588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Ronny Reader</a:t>
            </a:r>
            <a:endParaRPr sz="1300">
              <a:solidFill>
                <a:schemeClr val="dk1"/>
              </a:solidFill>
            </a:endParaRPr>
          </a:p>
        </p:txBody>
      </p:sp>
      <p:grpSp>
        <p:nvGrpSpPr>
          <p:cNvPr id="310" name="Google Shape;310;p36"/>
          <p:cNvGrpSpPr/>
          <p:nvPr/>
        </p:nvGrpSpPr>
        <p:grpSpPr>
          <a:xfrm>
            <a:off x="1256055" y="2975701"/>
            <a:ext cx="3327300" cy="531900"/>
            <a:chOff x="1256055" y="2975701"/>
            <a:chExt cx="3327300" cy="531900"/>
          </a:xfrm>
        </p:grpSpPr>
        <p:cxnSp>
          <p:nvCxnSpPr>
            <p:cNvPr id="311" name="Google Shape;311;p36"/>
            <p:cNvCxnSpPr>
              <a:stCxn id="307" idx="2"/>
              <a:endCxn id="312" idx="0"/>
            </p:cNvCxnSpPr>
            <p:nvPr/>
          </p:nvCxnSpPr>
          <p:spPr>
            <a:xfrm>
              <a:off x="2919555" y="2975701"/>
              <a:ext cx="0" cy="5319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3" name="Google Shape;313;p36"/>
            <p:cNvCxnSpPr>
              <a:stCxn id="307" idx="2"/>
              <a:endCxn id="314" idx="0"/>
            </p:cNvCxnSpPr>
            <p:nvPr/>
          </p:nvCxnSpPr>
          <p:spPr>
            <a:xfrm rot="5400000">
              <a:off x="1821855" y="2409901"/>
              <a:ext cx="531900" cy="1663500"/>
            </a:xfrm>
            <a:prstGeom prst="bentConnector3">
              <a:avLst>
                <a:gd fmla="val 50012" name="adj1"/>
              </a:avLst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5" name="Google Shape;315;p36"/>
            <p:cNvCxnSpPr>
              <a:stCxn id="307" idx="2"/>
              <a:endCxn id="316" idx="0"/>
            </p:cNvCxnSpPr>
            <p:nvPr/>
          </p:nvCxnSpPr>
          <p:spPr>
            <a:xfrm flipH="1" rot="-5400000">
              <a:off x="3485505" y="2409751"/>
              <a:ext cx="531900" cy="1663800"/>
            </a:xfrm>
            <a:prstGeom prst="bentConnector3">
              <a:avLst>
                <a:gd fmla="val 50012" name="adj1"/>
              </a:avLst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17" name="Google Shape;317;p36"/>
          <p:cNvSpPr/>
          <p:nvPr/>
        </p:nvSpPr>
        <p:spPr>
          <a:xfrm>
            <a:off x="531436" y="3508068"/>
            <a:ext cx="1449300" cy="697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6"/>
          <p:cNvSpPr/>
          <p:nvPr/>
        </p:nvSpPr>
        <p:spPr>
          <a:xfrm>
            <a:off x="531450" y="3507724"/>
            <a:ext cx="1449300" cy="30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6"/>
          <p:cNvSpPr txBox="1"/>
          <p:nvPr>
            <p:ph idx="4294967295" type="body"/>
          </p:nvPr>
        </p:nvSpPr>
        <p:spPr>
          <a:xfrm>
            <a:off x="531750" y="3566975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North America Lead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19" name="Google Shape;319;p36"/>
          <p:cNvSpPr txBox="1"/>
          <p:nvPr>
            <p:ph idx="4294967295" type="body"/>
          </p:nvPr>
        </p:nvSpPr>
        <p:spPr>
          <a:xfrm>
            <a:off x="531738" y="3917738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Perry Presenter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320" name="Google Shape;320;p36"/>
          <p:cNvSpPr/>
          <p:nvPr/>
        </p:nvSpPr>
        <p:spPr>
          <a:xfrm>
            <a:off x="2194998" y="3508068"/>
            <a:ext cx="1449300" cy="697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6"/>
          <p:cNvSpPr/>
          <p:nvPr/>
        </p:nvSpPr>
        <p:spPr>
          <a:xfrm>
            <a:off x="2195013" y="3507724"/>
            <a:ext cx="1449300" cy="30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6"/>
          <p:cNvSpPr txBox="1"/>
          <p:nvPr>
            <p:ph idx="4294967295" type="body"/>
          </p:nvPr>
        </p:nvSpPr>
        <p:spPr>
          <a:xfrm>
            <a:off x="2195138" y="3566975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Asia Lead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22" name="Google Shape;322;p36"/>
          <p:cNvSpPr txBox="1"/>
          <p:nvPr>
            <p:ph idx="4294967295" type="body"/>
          </p:nvPr>
        </p:nvSpPr>
        <p:spPr>
          <a:xfrm>
            <a:off x="2195163" y="3917738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Vinny Viewer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323" name="Google Shape;323;p36"/>
          <p:cNvSpPr/>
          <p:nvPr/>
        </p:nvSpPr>
        <p:spPr>
          <a:xfrm>
            <a:off x="3858523" y="3508068"/>
            <a:ext cx="1449300" cy="697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6"/>
          <p:cNvSpPr/>
          <p:nvPr/>
        </p:nvSpPr>
        <p:spPr>
          <a:xfrm>
            <a:off x="3858600" y="3507724"/>
            <a:ext cx="1449300" cy="30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6"/>
          <p:cNvSpPr txBox="1"/>
          <p:nvPr>
            <p:ph idx="4294967295" type="body"/>
          </p:nvPr>
        </p:nvSpPr>
        <p:spPr>
          <a:xfrm>
            <a:off x="3858613" y="3566975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Europe Lead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25" name="Google Shape;325;p36"/>
          <p:cNvSpPr txBox="1"/>
          <p:nvPr>
            <p:ph idx="4294967295" type="body"/>
          </p:nvPr>
        </p:nvSpPr>
        <p:spPr>
          <a:xfrm>
            <a:off x="3858700" y="3917738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Molly Maker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326" name="Google Shape;326;p36"/>
          <p:cNvSpPr/>
          <p:nvPr/>
        </p:nvSpPr>
        <p:spPr>
          <a:xfrm>
            <a:off x="6353691" y="2278501"/>
            <a:ext cx="1449300" cy="697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6"/>
          <p:cNvSpPr/>
          <p:nvPr/>
        </p:nvSpPr>
        <p:spPr>
          <a:xfrm>
            <a:off x="6353700" y="2278499"/>
            <a:ext cx="1449300" cy="30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6"/>
          <p:cNvSpPr txBox="1"/>
          <p:nvPr>
            <p:ph idx="4294967295" type="body"/>
          </p:nvPr>
        </p:nvSpPr>
        <p:spPr>
          <a:xfrm>
            <a:off x="6353925" y="2337750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Dir. of Engineering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28" name="Google Shape;328;p36"/>
          <p:cNvSpPr txBox="1"/>
          <p:nvPr>
            <p:ph idx="4294967295" type="body"/>
          </p:nvPr>
        </p:nvSpPr>
        <p:spPr>
          <a:xfrm>
            <a:off x="6352413" y="2686588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Abby Author</a:t>
            </a:r>
            <a:endParaRPr sz="1300">
              <a:solidFill>
                <a:schemeClr val="dk1"/>
              </a:solidFill>
            </a:endParaRPr>
          </a:p>
        </p:txBody>
      </p:sp>
      <p:grpSp>
        <p:nvGrpSpPr>
          <p:cNvPr id="329" name="Google Shape;329;p36"/>
          <p:cNvGrpSpPr/>
          <p:nvPr/>
        </p:nvGrpSpPr>
        <p:grpSpPr>
          <a:xfrm>
            <a:off x="6246741" y="2975701"/>
            <a:ext cx="1663500" cy="531900"/>
            <a:chOff x="6246741" y="2975701"/>
            <a:chExt cx="1663500" cy="531900"/>
          </a:xfrm>
        </p:grpSpPr>
        <p:cxnSp>
          <p:nvCxnSpPr>
            <p:cNvPr id="330" name="Google Shape;330;p36"/>
            <p:cNvCxnSpPr>
              <a:stCxn id="326" idx="2"/>
              <a:endCxn id="331" idx="0"/>
            </p:cNvCxnSpPr>
            <p:nvPr/>
          </p:nvCxnSpPr>
          <p:spPr>
            <a:xfrm rot="5400000">
              <a:off x="6396591" y="2825851"/>
              <a:ext cx="531900" cy="831600"/>
            </a:xfrm>
            <a:prstGeom prst="bentConnector3">
              <a:avLst>
                <a:gd fmla="val 50012" name="adj1"/>
              </a:avLst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32" name="Google Shape;332;p36"/>
            <p:cNvCxnSpPr>
              <a:stCxn id="326" idx="2"/>
              <a:endCxn id="333" idx="0"/>
            </p:cNvCxnSpPr>
            <p:nvPr/>
          </p:nvCxnSpPr>
          <p:spPr>
            <a:xfrm flipH="1" rot="-5400000">
              <a:off x="7228341" y="2825701"/>
              <a:ext cx="531900" cy="831900"/>
            </a:xfrm>
            <a:prstGeom prst="bentConnector3">
              <a:avLst>
                <a:gd fmla="val 50013" name="adj1"/>
              </a:avLst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34" name="Google Shape;334;p36"/>
          <p:cNvSpPr/>
          <p:nvPr/>
        </p:nvSpPr>
        <p:spPr>
          <a:xfrm>
            <a:off x="5522206" y="3507819"/>
            <a:ext cx="1449000" cy="697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6"/>
          <p:cNvSpPr/>
          <p:nvPr/>
        </p:nvSpPr>
        <p:spPr>
          <a:xfrm>
            <a:off x="5522175" y="3507724"/>
            <a:ext cx="1449300" cy="30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6"/>
          <p:cNvSpPr txBox="1"/>
          <p:nvPr>
            <p:ph idx="4294967295" type="body"/>
          </p:nvPr>
        </p:nvSpPr>
        <p:spPr>
          <a:xfrm>
            <a:off x="5522338" y="3566975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Front End Lead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36" name="Google Shape;336;p36"/>
          <p:cNvSpPr txBox="1"/>
          <p:nvPr>
            <p:ph idx="4294967295" type="body"/>
          </p:nvPr>
        </p:nvSpPr>
        <p:spPr>
          <a:xfrm>
            <a:off x="5522263" y="3917738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Casey Creator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337" name="Google Shape;337;p36"/>
          <p:cNvSpPr/>
          <p:nvPr/>
        </p:nvSpPr>
        <p:spPr>
          <a:xfrm>
            <a:off x="7185791" y="3507819"/>
            <a:ext cx="1449000" cy="697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6"/>
          <p:cNvSpPr/>
          <p:nvPr/>
        </p:nvSpPr>
        <p:spPr>
          <a:xfrm>
            <a:off x="7185650" y="3507737"/>
            <a:ext cx="1449300" cy="30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6"/>
          <p:cNvSpPr txBox="1"/>
          <p:nvPr>
            <p:ph idx="4294967295" type="body"/>
          </p:nvPr>
        </p:nvSpPr>
        <p:spPr>
          <a:xfrm>
            <a:off x="7185738" y="3566975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Back End Lead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39" name="Google Shape;339;p36"/>
          <p:cNvSpPr txBox="1"/>
          <p:nvPr>
            <p:ph idx="4294967295" type="body"/>
          </p:nvPr>
        </p:nvSpPr>
        <p:spPr>
          <a:xfrm>
            <a:off x="7185688" y="3917738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Berry Books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340" name="Google Shape;34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37"/>
          <p:cNvGrpSpPr/>
          <p:nvPr/>
        </p:nvGrpSpPr>
        <p:grpSpPr>
          <a:xfrm>
            <a:off x="4939500" y="1219611"/>
            <a:ext cx="3837000" cy="2704200"/>
            <a:chOff x="4939500" y="1219611"/>
            <a:chExt cx="3837000" cy="2704200"/>
          </a:xfrm>
        </p:grpSpPr>
        <p:cxnSp>
          <p:nvCxnSpPr>
            <p:cNvPr id="346" name="Google Shape;346;p37"/>
            <p:cNvCxnSpPr/>
            <p:nvPr/>
          </p:nvCxnSpPr>
          <p:spPr>
            <a:xfrm>
              <a:off x="4939500" y="1219611"/>
              <a:ext cx="0" cy="2704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347" name="Google Shape;347;p37"/>
            <p:cNvCxnSpPr/>
            <p:nvPr/>
          </p:nvCxnSpPr>
          <p:spPr>
            <a:xfrm>
              <a:off x="5365833" y="1219611"/>
              <a:ext cx="0" cy="2704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348" name="Google Shape;348;p37"/>
            <p:cNvCxnSpPr/>
            <p:nvPr/>
          </p:nvCxnSpPr>
          <p:spPr>
            <a:xfrm>
              <a:off x="5792167" y="1219611"/>
              <a:ext cx="0" cy="2704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349" name="Google Shape;349;p37"/>
            <p:cNvCxnSpPr/>
            <p:nvPr/>
          </p:nvCxnSpPr>
          <p:spPr>
            <a:xfrm>
              <a:off x="6218500" y="1219611"/>
              <a:ext cx="0" cy="2704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350" name="Google Shape;350;p37"/>
            <p:cNvCxnSpPr/>
            <p:nvPr/>
          </p:nvCxnSpPr>
          <p:spPr>
            <a:xfrm>
              <a:off x="6644834" y="1219611"/>
              <a:ext cx="0" cy="2704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351" name="Google Shape;351;p37"/>
            <p:cNvCxnSpPr/>
            <p:nvPr/>
          </p:nvCxnSpPr>
          <p:spPr>
            <a:xfrm>
              <a:off x="7071166" y="1219611"/>
              <a:ext cx="0" cy="2704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352" name="Google Shape;352;p37"/>
            <p:cNvCxnSpPr/>
            <p:nvPr/>
          </p:nvCxnSpPr>
          <p:spPr>
            <a:xfrm>
              <a:off x="7497500" y="1219611"/>
              <a:ext cx="0" cy="2704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353" name="Google Shape;353;p37"/>
            <p:cNvCxnSpPr/>
            <p:nvPr/>
          </p:nvCxnSpPr>
          <p:spPr>
            <a:xfrm>
              <a:off x="7923834" y="1219611"/>
              <a:ext cx="0" cy="2704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354" name="Google Shape;354;p37"/>
            <p:cNvCxnSpPr/>
            <p:nvPr/>
          </p:nvCxnSpPr>
          <p:spPr>
            <a:xfrm>
              <a:off x="8350166" y="1219611"/>
              <a:ext cx="0" cy="2704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355" name="Google Shape;355;p37"/>
            <p:cNvCxnSpPr/>
            <p:nvPr/>
          </p:nvCxnSpPr>
          <p:spPr>
            <a:xfrm>
              <a:off x="8776500" y="1219611"/>
              <a:ext cx="0" cy="2704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dash"/>
              <a:round/>
              <a:headEnd len="sm" w="sm" type="none"/>
              <a:tailEnd len="sm" w="sm" type="none"/>
            </a:ln>
          </p:spPr>
        </p:cxnSp>
      </p:grpSp>
      <p:sp>
        <p:nvSpPr>
          <p:cNvPr id="356" name="Google Shape;356;p37"/>
          <p:cNvSpPr/>
          <p:nvPr/>
        </p:nvSpPr>
        <p:spPr>
          <a:xfrm>
            <a:off x="7014920" y="2133119"/>
            <a:ext cx="286500" cy="286500"/>
          </a:xfrm>
          <a:prstGeom prst="ellipse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7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</a:t>
            </a:r>
            <a:endParaRPr/>
          </a:p>
        </p:txBody>
      </p:sp>
      <p:sp>
        <p:nvSpPr>
          <p:cNvPr id="358" name="Google Shape;358;p37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 sales increase</a:t>
            </a:r>
            <a:endParaRPr/>
          </a:p>
        </p:txBody>
      </p:sp>
      <p:grpSp>
        <p:nvGrpSpPr>
          <p:cNvPr id="359" name="Google Shape;359;p37"/>
          <p:cNvGrpSpPr/>
          <p:nvPr/>
        </p:nvGrpSpPr>
        <p:grpSpPr>
          <a:xfrm>
            <a:off x="4939534" y="2017046"/>
            <a:ext cx="3825543" cy="1573620"/>
            <a:chOff x="1000000" y="2393988"/>
            <a:chExt cx="4144235" cy="1704713"/>
          </a:xfrm>
        </p:grpSpPr>
        <p:sp>
          <p:nvSpPr>
            <p:cNvPr id="360" name="Google Shape;360;p37"/>
            <p:cNvSpPr/>
            <p:nvPr/>
          </p:nvSpPr>
          <p:spPr>
            <a:xfrm>
              <a:off x="1000000" y="2440003"/>
              <a:ext cx="4144235" cy="1631269"/>
            </a:xfrm>
            <a:custGeom>
              <a:rect b="b" l="l" r="r" t="t"/>
              <a:pathLst>
                <a:path extrusionOk="0" h="90088" w="165422">
                  <a:moveTo>
                    <a:pt x="0" y="65550"/>
                  </a:moveTo>
                  <a:cubicBezTo>
                    <a:pt x="3559" y="56002"/>
                    <a:pt x="14632" y="11595"/>
                    <a:pt x="21355" y="8262"/>
                  </a:cubicBezTo>
                  <a:cubicBezTo>
                    <a:pt x="28078" y="4929"/>
                    <a:pt x="34067" y="46906"/>
                    <a:pt x="40338" y="45550"/>
                  </a:cubicBezTo>
                  <a:cubicBezTo>
                    <a:pt x="46609" y="44194"/>
                    <a:pt x="52711" y="2161"/>
                    <a:pt x="58982" y="127"/>
                  </a:cubicBezTo>
                  <a:cubicBezTo>
                    <a:pt x="65253" y="-1907"/>
                    <a:pt x="71807" y="30974"/>
                    <a:pt x="77965" y="33347"/>
                  </a:cubicBezTo>
                  <a:cubicBezTo>
                    <a:pt x="84123" y="35720"/>
                    <a:pt x="90055" y="6285"/>
                    <a:pt x="95931" y="14364"/>
                  </a:cubicBezTo>
                  <a:cubicBezTo>
                    <a:pt x="101807" y="22443"/>
                    <a:pt x="107626" y="77414"/>
                    <a:pt x="113219" y="81821"/>
                  </a:cubicBezTo>
                  <a:cubicBezTo>
                    <a:pt x="118812" y="86228"/>
                    <a:pt x="123671" y="39448"/>
                    <a:pt x="129490" y="40804"/>
                  </a:cubicBezTo>
                  <a:cubicBezTo>
                    <a:pt x="135309" y="42160"/>
                    <a:pt x="142145" y="92047"/>
                    <a:pt x="148134" y="89957"/>
                  </a:cubicBezTo>
                  <a:cubicBezTo>
                    <a:pt x="154123" y="87867"/>
                    <a:pt x="162541" y="38545"/>
                    <a:pt x="165422" y="28262"/>
                  </a:cubicBez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oval"/>
              <a:tailEnd len="med" w="med" type="oval"/>
            </a:ln>
          </p:spPr>
        </p:sp>
        <p:sp>
          <p:nvSpPr>
            <p:cNvPr id="361" name="Google Shape;361;p37"/>
            <p:cNvSpPr/>
            <p:nvPr/>
          </p:nvSpPr>
          <p:spPr>
            <a:xfrm>
              <a:off x="4658400" y="4014100"/>
              <a:ext cx="84600" cy="84600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7"/>
            <p:cNvSpPr/>
            <p:nvPr/>
          </p:nvSpPr>
          <p:spPr>
            <a:xfrm>
              <a:off x="4195525" y="3147350"/>
              <a:ext cx="84600" cy="84600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3800700" y="3868900"/>
              <a:ext cx="84600" cy="84600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7"/>
            <p:cNvSpPr/>
            <p:nvPr/>
          </p:nvSpPr>
          <p:spPr>
            <a:xfrm>
              <a:off x="3358650" y="2637813"/>
              <a:ext cx="84600" cy="84600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7"/>
            <p:cNvSpPr/>
            <p:nvPr/>
          </p:nvSpPr>
          <p:spPr>
            <a:xfrm>
              <a:off x="2909400" y="2993013"/>
              <a:ext cx="84600" cy="84600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7"/>
            <p:cNvSpPr/>
            <p:nvPr/>
          </p:nvSpPr>
          <p:spPr>
            <a:xfrm>
              <a:off x="2437450" y="2393988"/>
              <a:ext cx="84600" cy="84600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7"/>
            <p:cNvSpPr/>
            <p:nvPr/>
          </p:nvSpPr>
          <p:spPr>
            <a:xfrm>
              <a:off x="1974575" y="3213325"/>
              <a:ext cx="84600" cy="84600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7"/>
            <p:cNvSpPr/>
            <p:nvPr/>
          </p:nvSpPr>
          <p:spPr>
            <a:xfrm>
              <a:off x="1500000" y="2553225"/>
              <a:ext cx="84600" cy="84600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37"/>
          <p:cNvSpPr/>
          <p:nvPr/>
        </p:nvSpPr>
        <p:spPr>
          <a:xfrm>
            <a:off x="6847150" y="1577745"/>
            <a:ext cx="1179600" cy="343800"/>
          </a:xfrm>
          <a:prstGeom prst="wedgeRoundRectCallout">
            <a:avLst>
              <a:gd fmla="val -21432" name="adj1"/>
              <a:gd fmla="val 84969" name="adj2"/>
              <a:gd fmla="val 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0" name="Google Shape;370;p37"/>
          <p:cNvGrpSpPr/>
          <p:nvPr/>
        </p:nvGrpSpPr>
        <p:grpSpPr>
          <a:xfrm>
            <a:off x="4939557" y="1778136"/>
            <a:ext cx="3836911" cy="1503799"/>
            <a:chOff x="1000025" y="2059300"/>
            <a:chExt cx="4156550" cy="1629075"/>
          </a:xfrm>
        </p:grpSpPr>
        <p:sp>
          <p:nvSpPr>
            <p:cNvPr id="371" name="Google Shape;371;p37"/>
            <p:cNvSpPr/>
            <p:nvPr/>
          </p:nvSpPr>
          <p:spPr>
            <a:xfrm>
              <a:off x="1000025" y="2083952"/>
              <a:ext cx="4156550" cy="1576975"/>
            </a:xfrm>
            <a:custGeom>
              <a:rect b="b" l="l" r="r" t="t"/>
              <a:pathLst>
                <a:path extrusionOk="0" h="63079" w="166262">
                  <a:moveTo>
                    <a:pt x="0" y="34952"/>
                  </a:moveTo>
                  <a:cubicBezTo>
                    <a:pt x="3623" y="29133"/>
                    <a:pt x="14946" y="1167"/>
                    <a:pt x="21740" y="37"/>
                  </a:cubicBezTo>
                  <a:cubicBezTo>
                    <a:pt x="28534" y="-1093"/>
                    <a:pt x="34478" y="24048"/>
                    <a:pt x="40762" y="28172"/>
                  </a:cubicBezTo>
                  <a:cubicBezTo>
                    <a:pt x="47046" y="32296"/>
                    <a:pt x="53256" y="18986"/>
                    <a:pt x="59446" y="24782"/>
                  </a:cubicBezTo>
                  <a:cubicBezTo>
                    <a:pt x="65636" y="30578"/>
                    <a:pt x="71730" y="60803"/>
                    <a:pt x="77901" y="62950"/>
                  </a:cubicBezTo>
                  <a:cubicBezTo>
                    <a:pt x="84072" y="65097"/>
                    <a:pt x="90490" y="39675"/>
                    <a:pt x="96472" y="37664"/>
                  </a:cubicBezTo>
                  <a:cubicBezTo>
                    <a:pt x="102455" y="35653"/>
                    <a:pt x="108078" y="54726"/>
                    <a:pt x="113796" y="50884"/>
                  </a:cubicBezTo>
                  <a:cubicBezTo>
                    <a:pt x="119514" y="47042"/>
                    <a:pt x="125063" y="18059"/>
                    <a:pt x="130781" y="14613"/>
                  </a:cubicBezTo>
                  <a:cubicBezTo>
                    <a:pt x="136499" y="11167"/>
                    <a:pt x="142192" y="30515"/>
                    <a:pt x="148105" y="30206"/>
                  </a:cubicBezTo>
                  <a:cubicBezTo>
                    <a:pt x="154019" y="29897"/>
                    <a:pt x="163236" y="15665"/>
                    <a:pt x="166262" y="12757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oval"/>
              <a:tailEnd len="med" w="med" type="oval"/>
            </a:ln>
          </p:spPr>
        </p:sp>
        <p:sp>
          <p:nvSpPr>
            <p:cNvPr id="372" name="Google Shape;372;p37"/>
            <p:cNvSpPr/>
            <p:nvPr/>
          </p:nvSpPr>
          <p:spPr>
            <a:xfrm>
              <a:off x="1500000" y="2059300"/>
              <a:ext cx="84600" cy="84600"/>
            </a:xfrm>
            <a:prstGeom prst="ellipse">
              <a:avLst/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7"/>
            <p:cNvSpPr/>
            <p:nvPr/>
          </p:nvSpPr>
          <p:spPr>
            <a:xfrm>
              <a:off x="1974575" y="2737275"/>
              <a:ext cx="84600" cy="84600"/>
            </a:xfrm>
            <a:prstGeom prst="ellipse">
              <a:avLst/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7"/>
            <p:cNvSpPr/>
            <p:nvPr/>
          </p:nvSpPr>
          <p:spPr>
            <a:xfrm>
              <a:off x="2437450" y="2652675"/>
              <a:ext cx="84600" cy="84600"/>
            </a:xfrm>
            <a:prstGeom prst="ellipse">
              <a:avLst/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7"/>
            <p:cNvSpPr/>
            <p:nvPr/>
          </p:nvSpPr>
          <p:spPr>
            <a:xfrm>
              <a:off x="2909400" y="3603775"/>
              <a:ext cx="84600" cy="84600"/>
            </a:xfrm>
            <a:prstGeom prst="ellipse">
              <a:avLst/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7"/>
            <p:cNvSpPr/>
            <p:nvPr/>
          </p:nvSpPr>
          <p:spPr>
            <a:xfrm>
              <a:off x="3358650" y="2993025"/>
              <a:ext cx="84600" cy="84600"/>
            </a:xfrm>
            <a:prstGeom prst="ellipse">
              <a:avLst/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7"/>
            <p:cNvSpPr/>
            <p:nvPr/>
          </p:nvSpPr>
          <p:spPr>
            <a:xfrm>
              <a:off x="3780700" y="3315225"/>
              <a:ext cx="84600" cy="84600"/>
            </a:xfrm>
            <a:prstGeom prst="ellipse">
              <a:avLst/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7"/>
            <p:cNvSpPr/>
            <p:nvPr/>
          </p:nvSpPr>
          <p:spPr>
            <a:xfrm>
              <a:off x="4216350" y="2412175"/>
              <a:ext cx="84600" cy="84600"/>
            </a:xfrm>
            <a:prstGeom prst="ellipse">
              <a:avLst/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7"/>
            <p:cNvSpPr/>
            <p:nvPr/>
          </p:nvSpPr>
          <p:spPr>
            <a:xfrm>
              <a:off x="4658400" y="2802450"/>
              <a:ext cx="84600" cy="84600"/>
            </a:xfrm>
            <a:prstGeom prst="ellipse">
              <a:avLst/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0" name="Google Shape;380;p37"/>
          <p:cNvSpPr txBox="1"/>
          <p:nvPr>
            <p:ph idx="2" type="body"/>
          </p:nvPr>
        </p:nvSpPr>
        <p:spPr>
          <a:xfrm>
            <a:off x="6847150" y="1606395"/>
            <a:ext cx="1179600" cy="2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max growth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381" name="Google Shape;38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1583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 Neuronal Convolucional</a:t>
            </a:r>
            <a:endParaRPr/>
          </a:p>
        </p:txBody>
      </p:sp>
      <p:grpSp>
        <p:nvGrpSpPr>
          <p:cNvPr id="81" name="Google Shape;81;p15"/>
          <p:cNvGrpSpPr/>
          <p:nvPr/>
        </p:nvGrpSpPr>
        <p:grpSpPr>
          <a:xfrm>
            <a:off x="431853" y="863525"/>
            <a:ext cx="8400467" cy="4027936"/>
            <a:chOff x="431925" y="1304875"/>
            <a:chExt cx="2628925" cy="3416400"/>
          </a:xfrm>
        </p:grpSpPr>
        <p:sp>
          <p:nvSpPr>
            <p:cNvPr id="82" name="Google Shape;82;p15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15"/>
          <p:cNvSpPr txBox="1"/>
          <p:nvPr>
            <p:ph idx="4294967295" type="body"/>
          </p:nvPr>
        </p:nvSpPr>
        <p:spPr>
          <a:xfrm>
            <a:off x="506325" y="863550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¿Para qué?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" name="Google Shape;85;p15"/>
          <p:cNvSpPr txBox="1"/>
          <p:nvPr>
            <p:ph idx="4294967295" type="body"/>
          </p:nvPr>
        </p:nvSpPr>
        <p:spPr>
          <a:xfrm>
            <a:off x="514275" y="1485150"/>
            <a:ext cx="8130600" cy="3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Las Redes Convolucionales surgen en el área de procesamiento de imágenes, frente a la necesidad de tomar en cuenta la distribución espacial de los píxeles y no solo su valor. Los primeros avances en procesamiento de imágenes con RRNN consistían en ‘vectorizar’ a las matrices de componentes RGB en un largo vector, que servía como input de una red como vimos la vez pasada.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Con ayuda de la convolución en 2D, se puede capturar esta disposición espacial de los datos, necesaria para el procesamiento de imágenes.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Luego resultaron útiles para todo tipo de problemas, también en una dimensión, y tomando ventaja de la comparativamente baja cantidad de parámetros que requieren. </a:t>
            </a:r>
            <a:endParaRPr sz="1600"/>
          </a:p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2365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Convolución - 2D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005525"/>
            <a:ext cx="8520600" cy="9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La convolución en dos dimensiones consiste en ‘pasar’ un filtro convolucional por un </a:t>
            </a:r>
            <a:r>
              <a:rPr i="1" lang="en"/>
              <a:t>array</a:t>
            </a:r>
            <a:r>
              <a:rPr lang="en"/>
              <a:t> bidimensional. El ejemplo principal de esto es una imagen en escala de grises, donde cada píxel es una entrada de la matriz, y la intensidad lumínica se captura con un número de 0 a 250. </a:t>
            </a:r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175" y="2097949"/>
            <a:ext cx="4085725" cy="24708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394600" y="1980825"/>
            <a:ext cx="3767100" cy="27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Terminología utilizada:</a:t>
            </a:r>
            <a:endParaRPr/>
          </a:p>
          <a:p>
            <a:pPr indent="-31083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Kernel: se le llama al filtro convolucional.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Kernel size: se dice del tamaño del filtro, generalmente 3x3 o 5x5.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Stride: cuántos pasos da el filtro antes de volver a calcular la convolución.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Padding: el agregado de píxeles en los bordes para igualar (o no) el tamaño del resultado al tamaño original.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Zero padding: hacer padding con ceros.</a:t>
            </a:r>
            <a:endParaRPr/>
          </a:p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Convolución - 2D - Ejemplos de filtros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638" y="1152425"/>
            <a:ext cx="8438734" cy="36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Convolución - 2D - Ejemplos de filtros</a:t>
            </a: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513" y="1200550"/>
            <a:ext cx="8018984" cy="36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Convolución - 2D - Ejemplos de filtros</a:t>
            </a: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88" y="1217925"/>
            <a:ext cx="8107613" cy="3686276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Convolución - 2D - Ejemplos de filtros</a:t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100" y="1270075"/>
            <a:ext cx="8207807" cy="368627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Convolución - 1D</a:t>
            </a:r>
            <a:endParaRPr/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311700" y="1187975"/>
            <a:ext cx="8520600" cy="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En una dimensión la convolución es la operación de convolución estándar con un filtro. También se habla de </a:t>
            </a:r>
            <a:r>
              <a:rPr i="1" lang="en"/>
              <a:t>padding</a:t>
            </a:r>
            <a:r>
              <a:rPr lang="en"/>
              <a:t>, </a:t>
            </a:r>
            <a:r>
              <a:rPr i="1" lang="en"/>
              <a:t>stride</a:t>
            </a:r>
            <a:r>
              <a:rPr lang="en"/>
              <a:t>, y del </a:t>
            </a:r>
            <a:r>
              <a:rPr i="1" lang="en"/>
              <a:t>kernel</a:t>
            </a:r>
            <a:r>
              <a:rPr lang="en"/>
              <a:t>. También existen filtros conocidos de pasa bajos, pasa altos; incluso el operador de diferencia es una convolución con un kernel de tamaño 2 y valores (-1) y (1). 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088" y="2369300"/>
            <a:ext cx="7953823" cy="204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